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1" r:id="rId4"/>
    <p:sldId id="264" r:id="rId5"/>
    <p:sldId id="265" r:id="rId6"/>
    <p:sldId id="258" r:id="rId7"/>
    <p:sldId id="259" r:id="rId8"/>
    <p:sldId id="267" r:id="rId9"/>
    <p:sldId id="271" r:id="rId10"/>
    <p:sldId id="278" r:id="rId11"/>
    <p:sldId id="266" r:id="rId12"/>
    <p:sldId id="282" r:id="rId13"/>
    <p:sldId id="285" r:id="rId14"/>
    <p:sldId id="284" r:id="rId15"/>
    <p:sldId id="275" r:id="rId16"/>
    <p:sldId id="276" r:id="rId17"/>
    <p:sldId id="277" r:id="rId18"/>
    <p:sldId id="280" r:id="rId19"/>
    <p:sldId id="281" r:id="rId20"/>
    <p:sldId id="279" r:id="rId21"/>
    <p:sldId id="283" r:id="rId22"/>
    <p:sldId id="262" r:id="rId23"/>
    <p:sldId id="263" r:id="rId24"/>
    <p:sldId id="274" r:id="rId25"/>
    <p:sldId id="272" r:id="rId26"/>
    <p:sldId id="287" r:id="rId27"/>
    <p:sldId id="273" r:id="rId28"/>
    <p:sldId id="286" r:id="rId29"/>
    <p:sldId id="270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4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BC0F4-6C59-445A-9128-26C88520A3B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B7243-13D2-469E-8945-DAAAC9DCF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7243-13D2-469E-8945-DAAAC9DCF5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Miokardit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7243-13D2-469E-8945-DAAAC9DCF5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0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DCMP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7243-13D2-469E-8945-DAAAC9DCF5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7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Amiloidoz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7243-13D2-469E-8945-DAAAC9DCF5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6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Anderson</a:t>
            </a:r>
            <a:r>
              <a:rPr lang="az-Latn-AZ" baseline="0" dirty="0"/>
              <a:t> Fabry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7243-13D2-469E-8945-DAAAC9DCF5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5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1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6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39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122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2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9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654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99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1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26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3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0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5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1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0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EBFFDB-FA21-400A-89E0-75C85A4AFD3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AE27C0-7DDE-4965-BA30-A5FE9D20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43" y="3536415"/>
            <a:ext cx="2004788" cy="182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643" y="1619481"/>
            <a:ext cx="7469947" cy="1767184"/>
          </a:xfrm>
        </p:spPr>
        <p:txBody>
          <a:bodyPr/>
          <a:lstStyle/>
          <a:p>
            <a:r>
              <a:rPr lang="az-Latn-A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KARDİAK FİBROZUN DİAQNOSTİK və PROQNOSTİK ROLU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6405" y="5067760"/>
            <a:ext cx="5013185" cy="296229"/>
          </a:xfrm>
        </p:spPr>
        <p:txBody>
          <a:bodyPr>
            <a:noAutofit/>
          </a:bodyPr>
          <a:lstStyle/>
          <a:p>
            <a:r>
              <a:rPr lang="az-Latn-A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Məruzəçi: Dr. FESC. Cəmil Babayev (BMP)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4" b="19923"/>
          <a:stretch/>
        </p:blipFill>
        <p:spPr bwMode="auto">
          <a:xfrm>
            <a:off x="7342997" y="4001892"/>
            <a:ext cx="2005330" cy="896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5134" y="246000"/>
            <a:ext cx="10781731" cy="10658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AZƏRBAYCAN KARDİOLOQLAR CƏMİYYƏTİN XI MİLLİ KONGRESİ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46667"/>
          </a:xfrm>
        </p:spPr>
        <p:txBody>
          <a:bodyPr>
            <a:noAutofit/>
          </a:bodyPr>
          <a:lstStyle/>
          <a:p>
            <a:r>
              <a:rPr lang="az-Latn-AZ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Müayinələr: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214" y="2556932"/>
            <a:ext cx="10631278" cy="3318936"/>
          </a:xfrm>
        </p:spPr>
        <p:txBody>
          <a:bodyPr>
            <a:noAutofit/>
          </a:bodyPr>
          <a:lstStyle/>
          <a:p>
            <a:r>
              <a:rPr lang="az-Latn-A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Elektrokardioqramm</a:t>
            </a:r>
          </a:p>
          <a:p>
            <a:r>
              <a:rPr lang="az-Latn-A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Exokardioqrafiya</a:t>
            </a:r>
          </a:p>
          <a:p>
            <a:r>
              <a:rPr lang="az-Latn-A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Ürəyin Maqnit Rezonans Tomoqrafiyası</a:t>
            </a:r>
          </a:p>
          <a:p>
            <a:r>
              <a:rPr lang="az-Latn-A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Biopsiya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8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59" y="486373"/>
            <a:ext cx="7514613" cy="8026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az-Latn-A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Exokardioqrafiya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6755" r="-152"/>
          <a:stretch/>
        </p:blipFill>
        <p:spPr>
          <a:xfrm>
            <a:off x="485160" y="1288974"/>
            <a:ext cx="7535810" cy="50787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72" y="486372"/>
            <a:ext cx="3700558" cy="283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71" y="3319612"/>
            <a:ext cx="3685985" cy="30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07560"/>
            <a:ext cx="9601196" cy="868702"/>
          </a:xfrm>
        </p:spPr>
        <p:txBody>
          <a:bodyPr>
            <a:normAutofit fontScale="90000"/>
          </a:bodyPr>
          <a:lstStyle/>
          <a:p>
            <a:r>
              <a:rPr lang="az-Latn-A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Ürəyin Maqnit Rezonans Tomoqrafiyası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372339" cy="3318936"/>
          </a:xfrm>
        </p:spPr>
        <p:txBody>
          <a:bodyPr>
            <a:normAutofit fontScale="47500" lnSpcReduction="20000"/>
          </a:bodyPr>
          <a:lstStyle/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Miokardın funksiyasının normal və patalojı hallarda dəqiq təyini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Miokardın canlılıq/zədə təyini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iokarditlər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Kardiomiopatiyalar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Anadangəlmə ürək qüsurları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Qapaq xəstəlikləri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Perikard xəstəlikləri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Ürək şişləri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Elmi araşdırmalar</a:t>
            </a:r>
          </a:p>
          <a:p>
            <a:r>
              <a:rPr lang="az-Latn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Və sair...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35" y="4299045"/>
            <a:ext cx="24193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6244" y="2171954"/>
            <a:ext cx="3569433" cy="296190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z-Latn-A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T1- Mapping + CMR-ECV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554" y="684596"/>
            <a:ext cx="7291691" cy="55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5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56837"/>
          </a:xfrm>
        </p:spPr>
        <p:txBody>
          <a:bodyPr/>
          <a:lstStyle/>
          <a:p>
            <a:r>
              <a:rPr lang="az-Latn-A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Hüceyrədaxili Həcm (ECV)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11846"/>
            <a:ext cx="8718931" cy="36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0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264" y="4871086"/>
            <a:ext cx="10576194" cy="1303867"/>
          </a:xfrm>
        </p:spPr>
        <p:txBody>
          <a:bodyPr>
            <a:normAutofit fontScale="90000"/>
          </a:bodyPr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yaşlı Qadın, Pre-kontrast T1-970 ms, Post-kontrast-405 ms, ECV-0,24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532" y="494578"/>
            <a:ext cx="11085196" cy="42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9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7939" y="627062"/>
            <a:ext cx="3151805" cy="561950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z-Latn-AZ" sz="4000" dirty="0"/>
              <a:t>27 yaşında Kişi, </a:t>
            </a:r>
            <a:r>
              <a:rPr lang="az-Latn-A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T1-1050 ms, Post-kontrast-370 ms, ECV-0,31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823" y="627061"/>
            <a:ext cx="7809117" cy="56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9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6033" y="2423710"/>
            <a:ext cx="2712695" cy="3833869"/>
          </a:xfrm>
        </p:spPr>
        <p:txBody>
          <a:bodyPr>
            <a:noAutofit/>
          </a:bodyPr>
          <a:lstStyle/>
          <a:p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 yaşında Qadın, T1-1109 ms, Post-kontrast-330 ms, ECV-0,32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685" y="485799"/>
            <a:ext cx="8386348" cy="57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7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393" y="982132"/>
            <a:ext cx="2809301" cy="480172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z-Latn-A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yaşında Kişi, T1-1234 ms, Post-kontrast-365 ms, ECV-0,43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141" y="485441"/>
            <a:ext cx="8272252" cy="59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325" y="982132"/>
            <a:ext cx="2857419" cy="526443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yaşında Kişi, T1-860 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142" y="470491"/>
            <a:ext cx="8257184" cy="58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2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386" y="473726"/>
            <a:ext cx="6885543" cy="59050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知己知彼，千戰不敗</a:t>
            </a:r>
            <a:endParaRPr lang="az-Latn-AZ" altLang="zh-TW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z-Latn-AZ" altLang="zh-TW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altLang="zh-TW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Düşməninizi və özünüzü tanıyın, məğlub olmadan min döyüşə çıxa bilərsiniz.</a:t>
            </a:r>
          </a:p>
          <a:p>
            <a:endParaRPr lang="az-Latn-AZ" altLang="zh-TW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Знай своего врага и знай себя, и ты сможешь провести тысячу битв без поражений</a:t>
            </a:r>
            <a:endParaRPr lang="az-Latn-AZ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z-Latn-AZ" altLang="zh-TW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the enemy and know yourself: then in a thousand battles you will not be defeated.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9" y="594911"/>
            <a:ext cx="4076240" cy="56124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408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77" y="618575"/>
            <a:ext cx="3629138" cy="1817703"/>
          </a:xfrm>
        </p:spPr>
        <p:txBody>
          <a:bodyPr/>
          <a:lstStyle/>
          <a:p>
            <a:r>
              <a:rPr lang="az-Latn-A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Biopsiya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7" y="2436278"/>
            <a:ext cx="5575003" cy="379216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590800"/>
            <a:ext cx="5350051" cy="36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5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2" y="640609"/>
            <a:ext cx="3893543" cy="857685"/>
          </a:xfrm>
        </p:spPr>
        <p:txBody>
          <a:bodyPr>
            <a:normAutofit fontScale="90000"/>
          </a:bodyPr>
          <a:lstStyle/>
          <a:p>
            <a:r>
              <a:rPr lang="az-Latn-AZ" dirty="0"/>
              <a:t>Biopsiya vs CMR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32" y="2777800"/>
            <a:ext cx="6501355" cy="331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07" y="3166157"/>
            <a:ext cx="4665600" cy="30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73" y="1410875"/>
            <a:ext cx="8841601" cy="4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280" y="517793"/>
            <a:ext cx="11012498" cy="58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7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1133" y="583894"/>
            <a:ext cx="4329628" cy="56847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282 articles, 56 were analyzed totaling 1851 subjects with age 16–68 years, body mass index 23–28 kg/m2, and left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ejection fraction 58–74%.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Myocardial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pECV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healthy subjects was 25.6%, increasing by 0.03% for each year of age. The ECV normality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interval was 19.9–31.9% for MOLLI and 20.3–33.5%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ShMOLLI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271133" cy="68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0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49995"/>
            <a:ext cx="9601196" cy="705081"/>
          </a:xfrm>
        </p:spPr>
        <p:txBody>
          <a:bodyPr>
            <a:normAutofit fontScale="90000"/>
          </a:bodyPr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Həll olunmamış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məsələlər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587448"/>
            <a:ext cx="9601196" cy="43616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Ürək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fibrozunun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reqresiya</a:t>
            </a:r>
            <a:r>
              <a:rPr lang="az-Latn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göstəricilərinin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müəyyən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edilməsi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onların müalicə protokollarına uyğunlaşdırılması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ifraz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edən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miofibroblastların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homeostatik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funksiyalarına</a:t>
            </a:r>
            <a:r>
              <a:rPr lang="az-Latn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təsir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göstərm</a:t>
            </a:r>
            <a:r>
              <a:rPr lang="az-Latn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ədən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fibroz komponent sintezini azaldan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müalicə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üsullarını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inkişaf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etdirmək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z-Latn-A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Klinika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nın manifestasiyasından əvvəl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patogenetik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hədəflər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üçün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IL11, gal-3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NOX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inhibisyonu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araşdıran geniş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heyvan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tədqiqatları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başlamaq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Ürəkdəki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iltihabın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qarşılıqlı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təsirini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ırd etmək,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xəstəlik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patogenezinin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düyün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nöqtələrinə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çarpaz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təsirlərinə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üstünlük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mək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HFpEF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müalicəsini inkişaf etdirmək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üçün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fibro-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iltihabın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çarpaz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toxuma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vasitəçilərini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müəyyənləşdiri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orqan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sindromunun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müalicəsi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aparmaqdansa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rəyin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spesifik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patologiyası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önəm vermək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053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784" y="566301"/>
            <a:ext cx="11240270" cy="5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1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77" y="497395"/>
            <a:ext cx="11142786" cy="57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99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568" y="521338"/>
            <a:ext cx="11135031" cy="57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95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77" y="470083"/>
            <a:ext cx="11177954" cy="59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92967"/>
          </a:xfrm>
        </p:spPr>
        <p:txBody>
          <a:bodyPr/>
          <a:lstStyle/>
          <a:p>
            <a:r>
              <a:rPr lang="az-Latn-A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Message: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Ürəkdə fibroz toxumaların təyini zamanənin tələbidir!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Erkən diaqnoz-doğru müalicə!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Ürəkdə fibroz toxumaların miqdarını dəqiq təyin etmək üçün ürəyin Maqnit Rezonans Tomoqrafiyası şərtdir!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Heceyrədaxili Həcm (ECV) hesablanması və klinik tədbiqi biopsiya qədər informativdir!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Heceyrədaxili Həcm (ECV) hesablanması bizə problemin mexanizimini anlamağa, mülicəni daha məqsədyonlü aparmağa kömək edəcək!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...Zamanla ayaqlaşmaq sizin əlinizdədir!</a:t>
            </a:r>
          </a:p>
          <a:p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7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77595"/>
            <a:ext cx="9601196" cy="1303867"/>
          </a:xfrm>
        </p:spPr>
        <p:txBody>
          <a:bodyPr/>
          <a:lstStyle/>
          <a:p>
            <a:r>
              <a:rPr lang="az-Latn-AZ" dirty="0"/>
              <a:t>YAŞLANMA!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12581"/>
            <a:ext cx="9508957" cy="3687430"/>
          </a:xfrm>
        </p:spPr>
      </p:pic>
    </p:spTree>
    <p:extLst>
      <p:ext uri="{BB962C8B-B14F-4D97-AF65-F5344CB8AC3E}">
        <p14:creationId xmlns:p14="http://schemas.microsoft.com/office/powerpoint/2010/main" val="64879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136" y="186307"/>
            <a:ext cx="12103864" cy="601884"/>
          </a:xfrm>
        </p:spPr>
        <p:txBody>
          <a:bodyPr>
            <a:normAutofit fontScale="90000"/>
          </a:bodyPr>
          <a:lstStyle/>
          <a:p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DİQQ</a:t>
            </a:r>
            <a:r>
              <a:rPr lang="az-Latn-AZ" b="1" i="1" dirty="0">
                <a:latin typeface="Ravie" panose="04040805050809020602" pitchFamily="82" charset="0"/>
                <a:cs typeface="Times New Roman" panose="02020603050405020304" pitchFamily="18" charset="0"/>
              </a:rPr>
              <a:t>Ə</a:t>
            </a:r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TİNİZ</a:t>
            </a:r>
            <a:r>
              <a:rPr lang="az-Latn-AZ" b="1" i="1" dirty="0">
                <a:latin typeface="Ravie" panose="04040805050809020602" pitchFamily="82" charset="0"/>
                <a:cs typeface="Times New Roman" panose="02020603050405020304" pitchFamily="18" charset="0"/>
              </a:rPr>
              <a:t>Ə</a:t>
            </a:r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 GÖR</a:t>
            </a:r>
            <a:r>
              <a:rPr lang="az-Latn-AZ" sz="4900" b="1" i="1" dirty="0">
                <a:latin typeface="Ravie" panose="04040805050809020602" pitchFamily="82" charset="0"/>
                <a:cs typeface="Times New Roman" panose="02020603050405020304" pitchFamily="18" charset="0"/>
              </a:rPr>
              <a:t>Ə</a:t>
            </a:r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 T</a:t>
            </a:r>
            <a:r>
              <a:rPr lang="az-Latn-AZ" sz="4900" b="1" i="1" dirty="0">
                <a:latin typeface="Ravie" panose="04040805050809020602" pitchFamily="82" charset="0"/>
                <a:cs typeface="Times New Roman" panose="02020603050405020304" pitchFamily="18" charset="0"/>
              </a:rPr>
              <a:t>ƏŞƏ</a:t>
            </a:r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KKÜRL</a:t>
            </a:r>
            <a:r>
              <a:rPr lang="az-Latn-AZ" sz="4900" b="1" i="1" dirty="0">
                <a:latin typeface="Ravie" panose="04040805050809020602" pitchFamily="82" charset="0"/>
                <a:cs typeface="Times New Roman" panose="02020603050405020304" pitchFamily="18" charset="0"/>
              </a:rPr>
              <a:t>Ə</a:t>
            </a:r>
            <a:r>
              <a:rPr lang="az-Latn-AZ" i="1" dirty="0">
                <a:latin typeface="Ravie" panose="04040805050809020602" pitchFamily="82" charset="0"/>
                <a:cs typeface="Times New Roman" panose="02020603050405020304" pitchFamily="18" charset="0"/>
              </a:rPr>
              <a:t>R!!!</a:t>
            </a:r>
            <a:endParaRPr lang="en-US" i="1" dirty="0"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" y="1233889"/>
            <a:ext cx="11942284" cy="5564571"/>
          </a:xfrm>
        </p:spPr>
      </p:pic>
    </p:spTree>
    <p:extLst>
      <p:ext uri="{BB962C8B-B14F-4D97-AF65-F5344CB8AC3E}">
        <p14:creationId xmlns:p14="http://schemas.microsoft.com/office/powerpoint/2010/main" val="62171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 teoriyaları: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Azad-Radikal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Telomer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Genetik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Apaptoz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Neyroendokrin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Zədələnmiş zülalların toplanması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4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332" y="805250"/>
            <a:ext cx="10234669" cy="516589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z-Latn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Sizcə Bunların Hansı doğrudur?</a:t>
            </a:r>
          </a:p>
          <a:p>
            <a:r>
              <a:rPr lang="az-Latn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Hamsı!</a:t>
            </a:r>
          </a:p>
          <a:p>
            <a:r>
              <a:rPr lang="az-Latn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 prosesin nəticəsi nədir?</a:t>
            </a:r>
          </a:p>
          <a:p>
            <a:r>
              <a:rPr lang="az-Latn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Fibroz!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557" y="589547"/>
            <a:ext cx="11092562" cy="5739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379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8082" y="506776"/>
            <a:ext cx="4450813" cy="59270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Miokard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fibrozu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hüceyrədən</a:t>
            </a:r>
            <a:r>
              <a:rPr lang="az-Latn-A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kənar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zülallarının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çökməsi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nəticəsində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ürəyin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interstitiumunun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genişlənməsidir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az-Latn-A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çox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müxtəlif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miokard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zədələnmələrin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patofizyolo</a:t>
            </a:r>
            <a:r>
              <a:rPr lang="az-Latn-A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qiasıdır.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5" y="594911"/>
            <a:ext cx="6731306" cy="5739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469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1475" y="497307"/>
            <a:ext cx="4858438" cy="585316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Əvəzedici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fibroz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interstisial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perivaskulyar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fibroz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arasındakı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histoloji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fərqlər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56" y="497308"/>
            <a:ext cx="6349819" cy="58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7748" y="1070267"/>
            <a:ext cx="4782237" cy="389834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Hisolojik görüntülər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41" y="464258"/>
            <a:ext cx="5905207" cy="59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7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</TotalTime>
  <Words>497</Words>
  <Application>Microsoft Office PowerPoint</Application>
  <PresentationFormat>Widescreen</PresentationFormat>
  <Paragraphs>78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Garamond</vt:lpstr>
      <vt:lpstr>Ravie</vt:lpstr>
      <vt:lpstr>Times New Roman</vt:lpstr>
      <vt:lpstr>Organic</vt:lpstr>
      <vt:lpstr>KARDİAK FİBROZUN DİAQNOSTİK və PROQNOSTİK ROLU</vt:lpstr>
      <vt:lpstr>PowerPoint Presentation</vt:lpstr>
      <vt:lpstr>YAŞLANMA!</vt:lpstr>
      <vt:lpstr>Yaşlanma teoriyaları:</vt:lpstr>
      <vt:lpstr>PowerPoint Presentation</vt:lpstr>
      <vt:lpstr>PowerPoint Presentation</vt:lpstr>
      <vt:lpstr>PowerPoint Presentation</vt:lpstr>
      <vt:lpstr>Əvəzedici fibroz və interstisial/perivaskulyar fibroz arasındakı histoloji fərqlər.</vt:lpstr>
      <vt:lpstr>Hisolojik görüntülər</vt:lpstr>
      <vt:lpstr>Müayinələr:</vt:lpstr>
      <vt:lpstr>Exokardioqrafiya</vt:lpstr>
      <vt:lpstr>Ürəyin Maqnit Rezonans Tomoqrafiyası</vt:lpstr>
      <vt:lpstr>T1- Mapping + CMR-ECV</vt:lpstr>
      <vt:lpstr>Hüceyrədaxili Həcm (ECV)</vt:lpstr>
      <vt:lpstr>36 yaşlı Qadın, Pre-kontrast T1-970 ms, Post-kontrast-405 ms, ECV-0,24</vt:lpstr>
      <vt:lpstr>27 yaşında Kişi, T1-1050 ms, Post-kontrast-370 ms, ECV-0,31</vt:lpstr>
      <vt:lpstr>67 yaşında Qadın, T1-1109 ms, Post-kontrast-330 ms, ECV-0,32</vt:lpstr>
      <vt:lpstr>63 yaşında Kişi, T1-1234 ms, Post-kontrast-365 ms, ECV-0,43</vt:lpstr>
      <vt:lpstr>63 yaşında Kişi, T1-860 ms</vt:lpstr>
      <vt:lpstr>Biopsiya</vt:lpstr>
      <vt:lpstr>Biopsiya vs CMR</vt:lpstr>
      <vt:lpstr>PowerPoint Presentation</vt:lpstr>
      <vt:lpstr>PowerPoint Presentation</vt:lpstr>
      <vt:lpstr>Həll olunmamış məsələlər:</vt:lpstr>
      <vt:lpstr>PowerPoint Presentation</vt:lpstr>
      <vt:lpstr>PowerPoint Presentation</vt:lpstr>
      <vt:lpstr>PowerPoint Presentation</vt:lpstr>
      <vt:lpstr>PowerPoint Presentation</vt:lpstr>
      <vt:lpstr>Take Home Message:</vt:lpstr>
      <vt:lpstr>DİQQƏTİNİZƏ GÖRƏ TƏŞƏKKÜRLƏR!!!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KARDİAK FİBROZUN DİAQNOSTİK və PROQNOSTİK ROLU</dc:title>
  <dc:creator>Ziya Səlimov</dc:creator>
  <cp:lastModifiedBy>User</cp:lastModifiedBy>
  <cp:revision>83</cp:revision>
  <dcterms:created xsi:type="dcterms:W3CDTF">2022-12-06T05:39:53Z</dcterms:created>
  <dcterms:modified xsi:type="dcterms:W3CDTF">2022-12-11T10:43:09Z</dcterms:modified>
</cp:coreProperties>
</file>